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6ca26f53aa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6ca26f53aa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Jump forward to late 90s when the world was ending. Talk about FreeBSD Jails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6ca26f53aa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26ca26f53aa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6ca26f53aa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6ca26f53aa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6ca26f53aa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6ca26f53aa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Talk about how VMs are resource hogs compared to jailed processes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d9e1c6efb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d9e1c6efb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Jails are built upon “chrooting” or “changing the root directory for a process”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6ca26f53aa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6ca26f53aa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6ca26f53aa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6ca26f53aa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6ca26f53aa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6ca26f53aa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Your containers will work the same on a super computer</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6ca26f53aa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6ca26f53aa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As they do on your shitty raspberry pi</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26ca26f53aa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26ca26f53aa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Virtualizing allows server’s to make full use of their available resources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6c5b54a1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6c5b54a1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rgbClr val="595959"/>
                </a:solidFill>
              </a:rPr>
              <a:t>The process of emulating a thing in another thing.</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6ca26f53aa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6ca26f53aa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SCALE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6ca26f53aa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6ca26f53aa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SCALE == line go == equal money… Or something.</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6c5b54a1b9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6c5b54a1b9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Docker is a platform/standardization for containers. They created the standard for container images which is now used by the OCI (Open Container Initiative) and is used by Podman, LXC, and Docker for standard container building across products.</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6c71877d0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6c71877d0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6c71877d06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6c71877d0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6c5b54a1b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6c5b54a1b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this, we should show some of the previous docker images we talked about and how easy it is to get up and running with something in docker</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6ca26f53aa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26ca26f53aa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6c71877d0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6c71877d0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d9e1c6efb1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d9e1c6efb1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d9e1c6efb1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d9e1c6efb1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year was 1968 and work was just being finished on a first attempt at a Time-sharing operating system</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6ca26f53aa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6ca26f53aa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1968 saw the release of the IBM CP-40, the world’s first time sharing machine.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6ca26f53aa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6ca26f53aa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NERD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d9e1c6efb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d9e1c6efb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 sharing, or scheduling (as we are more familiar with today) is the process of managing multiple processes all attempting to use the same hardware resources.</a:t>
            </a:r>
            <a:endParaRPr/>
          </a:p>
          <a:p>
            <a:pPr indent="0" lvl="0" marL="0" rtl="0" algn="l">
              <a:spcBef>
                <a:spcPts val="0"/>
              </a:spcBef>
              <a:spcAft>
                <a:spcPts val="0"/>
              </a:spcAft>
              <a:buNone/>
            </a:pPr>
            <a:r>
              <a:rPr lang="en"/>
              <a:t>In the late 60s, this was a single CPU executing a single set of instructions at a time, though today it is multiple CPUs executing multiple pieces of instructions at the same time (while keeping </a:t>
            </a:r>
            <a:r>
              <a:rPr lang="en"/>
              <a:t>results</a:t>
            </a:r>
            <a:r>
              <a:rPr lang="en"/>
              <a:t> in sync for the eventual return to DBUS)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6ca26f53aa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6ca26f53aa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Jump forward to late 90s when the world was ending. Talk about FreeBSD Jails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6ca26f53aa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6ca26f53aa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Jump forward to late 90s when the world was ending. Talk about FreeBSD Jails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 Id="rId4" Type="http://schemas.openxmlformats.org/officeDocument/2006/relationships/hyperlink" Target="https://en.wikipedia.org/wiki/FreeBSD_jai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png"/><Relationship Id="rId4" Type="http://schemas.openxmlformats.org/officeDocument/2006/relationships/hyperlink" Target="https://www.youtube.com/watch?v=b2F-DItXtZ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cherryservers.com/blog/a-complete-overview-of-docker-architecture" TargetMode="External"/><Relationship Id="rId4" Type="http://schemas.openxmlformats.org/officeDocument/2006/relationships/image" Target="../media/image1.png"/><Relationship Id="rId5" Type="http://schemas.openxmlformats.org/officeDocument/2006/relationships/image" Target="../media/image8.png"/><Relationship Id="rId6"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s://hub.docker.com/r/homeassistant/amd64-addon-mosquitto" TargetMode="External"/><Relationship Id="rId4" Type="http://schemas.openxmlformats.org/officeDocument/2006/relationships/hyperlink" Target="https://hub.docker.com/r/linuxserver/plex" TargetMode="External"/><Relationship Id="rId10" Type="http://schemas.openxmlformats.org/officeDocument/2006/relationships/hyperlink" Target="https://hub.docker.com/_/haskell" TargetMode="External"/><Relationship Id="rId9" Type="http://schemas.openxmlformats.org/officeDocument/2006/relationships/hyperlink" Target="https://hub.docker.com/_/python" TargetMode="External"/><Relationship Id="rId5" Type="http://schemas.openxmlformats.org/officeDocument/2006/relationships/hyperlink" Target="https://hub.docker.com/_/nextcloud" TargetMode="External"/><Relationship Id="rId6" Type="http://schemas.openxmlformats.org/officeDocument/2006/relationships/hyperlink" Target="https://docs.gitlab.com/ee/install/docker.html" TargetMode="External"/><Relationship Id="rId7" Type="http://schemas.openxmlformats.org/officeDocument/2006/relationships/hyperlink" Target="https://hub.docker.com/_/node" TargetMode="External"/><Relationship Id="rId8" Type="http://schemas.openxmlformats.org/officeDocument/2006/relationships/hyperlink" Target="https://hub.docker.com/_/per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github.com/LukeMathWalker/cargo-chef" TargetMode="External"/><Relationship Id="rId4" Type="http://schemas.openxmlformats.org/officeDocument/2006/relationships/hyperlink" Target="https://docs.github.com/en/actions/using-jobs/running-jobs-in-a-container" TargetMode="External"/><Relationship Id="rId5" Type="http://schemas.openxmlformats.org/officeDocument/2006/relationships/hyperlink" Target="https://kubernetes.io/"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hub.docker.com" TargetMode="External"/><Relationship Id="rId4" Type="http://schemas.openxmlformats.org/officeDocument/2006/relationships/hyperlink" Target="https://github.com/miversen33/docker-tu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hyperlink" Target="https://www.youtube.com/watch?v=-XMaEfJOGJ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en.wikipedia.org/wiki/Timeline_of_virtualization_development"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hyperlink" Target="https://byjus.com/gate/time-sharing-operating-system-note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4800"/>
              <a:t>Virtualization: Docker</a:t>
            </a:r>
            <a:endParaRPr sz="4800"/>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With Mike Iversen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22"/>
          <p:cNvPicPr preferRelativeResize="0"/>
          <p:nvPr/>
        </p:nvPicPr>
        <p:blipFill>
          <a:blip r:embed="rId3">
            <a:alphaModFix/>
          </a:blip>
          <a:stretch>
            <a:fillRect/>
          </a:stretch>
        </p:blipFill>
        <p:spPr>
          <a:xfrm>
            <a:off x="2428875" y="857250"/>
            <a:ext cx="4286250" cy="3429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descr="FreeBSD - Overview From 2023 &gt; Technical Tips and Guides" id="113" name="Google Shape;113;p23"/>
          <p:cNvPicPr preferRelativeResize="0"/>
          <p:nvPr/>
        </p:nvPicPr>
        <p:blipFill>
          <a:blip r:embed="rId3">
            <a:alphaModFix/>
          </a:blip>
          <a:stretch>
            <a:fillRect/>
          </a:stretch>
        </p:blipFill>
        <p:spPr>
          <a:xfrm>
            <a:off x="152400" y="152400"/>
            <a:ext cx="8229600" cy="4629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4"/>
          <p:cNvPicPr preferRelativeResize="0"/>
          <p:nvPr/>
        </p:nvPicPr>
        <p:blipFill>
          <a:blip r:embed="rId3">
            <a:alphaModFix/>
          </a:blip>
          <a:stretch>
            <a:fillRect/>
          </a:stretch>
        </p:blipFill>
        <p:spPr>
          <a:xfrm>
            <a:off x="1346200" y="152400"/>
            <a:ext cx="6451600" cy="4838700"/>
          </a:xfrm>
          <a:prstGeom prst="rect">
            <a:avLst/>
          </a:prstGeom>
          <a:noFill/>
          <a:ln>
            <a:noFill/>
          </a:ln>
        </p:spPr>
      </p:pic>
      <p:sp>
        <p:nvSpPr>
          <p:cNvPr id="119" name="Google Shape;119;p24"/>
          <p:cNvSpPr txBox="1"/>
          <p:nvPr/>
        </p:nvSpPr>
        <p:spPr>
          <a:xfrm>
            <a:off x="53575" y="4929300"/>
            <a:ext cx="8319900" cy="21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dk1"/>
                </a:solidFill>
              </a:rPr>
              <a:t>Source:</a:t>
            </a:r>
            <a:r>
              <a:rPr lang="en" sz="700">
                <a:solidFill>
                  <a:schemeClr val="dk2"/>
                </a:solidFill>
              </a:rPr>
              <a:t> </a:t>
            </a:r>
            <a:r>
              <a:rPr lang="en" sz="700" u="sng">
                <a:solidFill>
                  <a:schemeClr val="hlink"/>
                </a:solidFill>
                <a:hlinkClick r:id="rId4"/>
              </a:rPr>
              <a:t>https://en.wikipedia.org/wiki/FreeBSD_jail</a:t>
            </a:r>
            <a:endParaRPr sz="7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5"/>
          <p:cNvPicPr preferRelativeResize="0"/>
          <p:nvPr/>
        </p:nvPicPr>
        <p:blipFill>
          <a:blip r:embed="rId3">
            <a:alphaModFix/>
          </a:blip>
          <a:stretch>
            <a:fillRect/>
          </a:stretch>
        </p:blipFill>
        <p:spPr>
          <a:xfrm>
            <a:off x="762000" y="428625"/>
            <a:ext cx="7620000" cy="4286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Differences between Jails and Containers</a:t>
            </a:r>
            <a:endParaRPr/>
          </a:p>
        </p:txBody>
      </p:sp>
      <p:sp>
        <p:nvSpPr>
          <p:cNvPr id="130" name="Google Shape;130;p26"/>
          <p:cNvSpPr txBox="1"/>
          <p:nvPr/>
        </p:nvSpPr>
        <p:spPr>
          <a:xfrm>
            <a:off x="420500" y="1246450"/>
            <a:ext cx="4310100" cy="370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1"/>
              </a:solidFill>
            </a:endParaRPr>
          </a:p>
        </p:txBody>
      </p:sp>
      <p:sp>
        <p:nvSpPr>
          <p:cNvPr id="131" name="Google Shape;131;p26"/>
          <p:cNvSpPr txBox="1"/>
          <p:nvPr/>
        </p:nvSpPr>
        <p:spPr>
          <a:xfrm>
            <a:off x="420500" y="1381600"/>
            <a:ext cx="3655800" cy="321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Jails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Segment the process in a different part of the filesystem</a:t>
            </a:r>
            <a:endParaRPr sz="1800">
              <a:solidFill>
                <a:schemeClr val="dk1"/>
              </a:solidFill>
            </a:endParaRPr>
          </a:p>
        </p:txBody>
      </p:sp>
      <p:sp>
        <p:nvSpPr>
          <p:cNvPr id="132" name="Google Shape;132;p26"/>
          <p:cNvSpPr txBox="1"/>
          <p:nvPr/>
        </p:nvSpPr>
        <p:spPr>
          <a:xfrm>
            <a:off x="4571875" y="1381600"/>
            <a:ext cx="3680100" cy="25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Containers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Segment the process in a different part of the filesystem</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Segment network traffic via “Iptables shenanigans”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Don’t save filesystem changes</a:t>
            </a:r>
            <a:endParaRPr sz="18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do we virtualize?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8"/>
          <p:cNvPicPr preferRelativeResize="0"/>
          <p:nvPr/>
        </p:nvPicPr>
        <p:blipFill>
          <a:blip r:embed="rId3">
            <a:alphaModFix/>
          </a:blip>
          <a:stretch>
            <a:fillRect/>
          </a:stretch>
        </p:blipFill>
        <p:spPr>
          <a:xfrm>
            <a:off x="2135750" y="661263"/>
            <a:ext cx="4872483" cy="3820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29"/>
          <p:cNvPicPr preferRelativeResize="0"/>
          <p:nvPr/>
        </p:nvPicPr>
        <p:blipFill>
          <a:blip r:embed="rId3">
            <a:alphaModFix/>
          </a:blip>
          <a:stretch>
            <a:fillRect/>
          </a:stretch>
        </p:blipFill>
        <p:spPr>
          <a:xfrm>
            <a:off x="920150" y="152400"/>
            <a:ext cx="7303698"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30"/>
          <p:cNvPicPr preferRelativeResize="0"/>
          <p:nvPr/>
        </p:nvPicPr>
        <p:blipFill>
          <a:blip r:embed="rId3">
            <a:alphaModFix/>
          </a:blip>
          <a:stretch>
            <a:fillRect/>
          </a:stretch>
        </p:blipFill>
        <p:spPr>
          <a:xfrm>
            <a:off x="2679675" y="1355250"/>
            <a:ext cx="3784650" cy="2433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31"/>
          <p:cNvPicPr preferRelativeResize="0"/>
          <p:nvPr/>
        </p:nvPicPr>
        <p:blipFill>
          <a:blip r:embed="rId3">
            <a:alphaModFix/>
          </a:blip>
          <a:stretch>
            <a:fillRect/>
          </a:stretch>
        </p:blipFill>
        <p:spPr>
          <a:xfrm>
            <a:off x="274913" y="152400"/>
            <a:ext cx="8594179" cy="483870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virtualization?</a:t>
            </a:r>
            <a:endParaRPr/>
          </a:p>
        </p:txBody>
      </p:sp>
      <p:pic>
        <p:nvPicPr>
          <p:cNvPr id="61" name="Google Shape;61;p14"/>
          <p:cNvPicPr preferRelativeResize="0"/>
          <p:nvPr/>
        </p:nvPicPr>
        <p:blipFill>
          <a:blip r:embed="rId3">
            <a:alphaModFix/>
          </a:blip>
          <a:stretch>
            <a:fillRect/>
          </a:stretch>
        </p:blipFill>
        <p:spPr>
          <a:xfrm>
            <a:off x="1166500" y="1017725"/>
            <a:ext cx="6811008" cy="38209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pic>
        <p:nvPicPr>
          <p:cNvPr id="162" name="Google Shape;162;p32"/>
          <p:cNvPicPr preferRelativeResize="0"/>
          <p:nvPr/>
        </p:nvPicPr>
        <p:blipFill>
          <a:blip r:embed="rId3">
            <a:alphaModFix/>
          </a:blip>
          <a:stretch>
            <a:fillRect/>
          </a:stretch>
        </p:blipFill>
        <p:spPr>
          <a:xfrm>
            <a:off x="1273274" y="281437"/>
            <a:ext cx="6597449" cy="4580624"/>
          </a:xfrm>
          <a:prstGeom prst="rect">
            <a:avLst/>
          </a:prstGeom>
          <a:noFill/>
          <a:ln>
            <a:noFill/>
          </a:ln>
        </p:spPr>
      </p:pic>
      <p:sp>
        <p:nvSpPr>
          <p:cNvPr id="163" name="Google Shape;163;p32"/>
          <p:cNvSpPr txBox="1"/>
          <p:nvPr/>
        </p:nvSpPr>
        <p:spPr>
          <a:xfrm>
            <a:off x="0" y="4862050"/>
            <a:ext cx="35745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2"/>
                </a:solidFill>
              </a:rPr>
              <a:t>Video Source: </a:t>
            </a:r>
            <a:r>
              <a:rPr lang="en" sz="700" u="sng">
                <a:solidFill>
                  <a:schemeClr val="accent5"/>
                </a:solidFill>
                <a:hlinkClick r:id="rId4">
                  <a:extLst>
                    <a:ext uri="{A12FA001-AC4F-418D-AE19-62706E023703}">
                      <ahyp:hlinkClr val="tx"/>
                    </a:ext>
                  </a:extLst>
                </a:hlinkClick>
              </a:rPr>
              <a:t>https://www.youtube.com/watch?v=b2F-DItXtZs</a:t>
            </a:r>
            <a:r>
              <a:rPr lang="en" sz="700">
                <a:solidFill>
                  <a:schemeClr val="dk2"/>
                </a:solidFill>
              </a:rPr>
              <a:t> </a:t>
            </a:r>
            <a:endParaRPr sz="700">
              <a:solidFill>
                <a:schemeClr val="dk2"/>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33"/>
          <p:cNvPicPr preferRelativeResize="0"/>
          <p:nvPr/>
        </p:nvPicPr>
        <p:blipFill>
          <a:blip r:embed="rId3">
            <a:alphaModFix/>
          </a:blip>
          <a:stretch>
            <a:fillRect/>
          </a:stretch>
        </p:blipFill>
        <p:spPr>
          <a:xfrm>
            <a:off x="572763" y="152400"/>
            <a:ext cx="7998474" cy="48386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Let’s Talk Docker</a:t>
            </a:r>
            <a:endParaRPr/>
          </a:p>
        </p:txBody>
      </p:sp>
      <p:sp>
        <p:nvSpPr>
          <p:cNvPr id="174" name="Google Shape;174;p34"/>
          <p:cNvSpPr txBox="1"/>
          <p:nvPr/>
        </p:nvSpPr>
        <p:spPr>
          <a:xfrm>
            <a:off x="0" y="4898400"/>
            <a:ext cx="8136300" cy="24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dk2"/>
                </a:solidFill>
              </a:rPr>
              <a:t>Image Source: </a:t>
            </a:r>
            <a:r>
              <a:rPr lang="en" sz="700" u="sng">
                <a:solidFill>
                  <a:schemeClr val="hlink"/>
                </a:solidFill>
                <a:hlinkClick r:id="rId3"/>
              </a:rPr>
              <a:t>https://www.cherryservers.com/blog/a-complete-overview-of-docker-architecture</a:t>
            </a:r>
            <a:endParaRPr sz="700">
              <a:solidFill>
                <a:schemeClr val="dk2"/>
              </a:solidFill>
            </a:endParaRPr>
          </a:p>
        </p:txBody>
      </p:sp>
      <p:pic>
        <p:nvPicPr>
          <p:cNvPr id="175" name="Google Shape;175;p34"/>
          <p:cNvPicPr preferRelativeResize="0"/>
          <p:nvPr/>
        </p:nvPicPr>
        <p:blipFill>
          <a:blip r:embed="rId4">
            <a:alphaModFix/>
          </a:blip>
          <a:stretch>
            <a:fillRect/>
          </a:stretch>
        </p:blipFill>
        <p:spPr>
          <a:xfrm>
            <a:off x="8018008" y="445025"/>
            <a:ext cx="814291" cy="572700"/>
          </a:xfrm>
          <a:prstGeom prst="rect">
            <a:avLst/>
          </a:prstGeom>
          <a:noFill/>
          <a:ln>
            <a:noFill/>
          </a:ln>
        </p:spPr>
      </p:pic>
      <p:pic>
        <p:nvPicPr>
          <p:cNvPr id="176" name="Google Shape;176;p34"/>
          <p:cNvPicPr preferRelativeResize="0"/>
          <p:nvPr/>
        </p:nvPicPr>
        <p:blipFill>
          <a:blip r:embed="rId5">
            <a:alphaModFix/>
          </a:blip>
          <a:stretch>
            <a:fillRect/>
          </a:stretch>
        </p:blipFill>
        <p:spPr>
          <a:xfrm>
            <a:off x="4473375" y="1170125"/>
            <a:ext cx="4476381" cy="3575874"/>
          </a:xfrm>
          <a:prstGeom prst="rect">
            <a:avLst/>
          </a:prstGeom>
          <a:noFill/>
          <a:ln>
            <a:noFill/>
          </a:ln>
        </p:spPr>
      </p:pic>
      <p:pic>
        <p:nvPicPr>
          <p:cNvPr id="177" name="Google Shape;177;p34"/>
          <p:cNvPicPr preferRelativeResize="0"/>
          <p:nvPr/>
        </p:nvPicPr>
        <p:blipFill>
          <a:blip r:embed="rId6">
            <a:alphaModFix/>
          </a:blip>
          <a:stretch>
            <a:fillRect/>
          </a:stretch>
        </p:blipFill>
        <p:spPr>
          <a:xfrm>
            <a:off x="129650" y="1170125"/>
            <a:ext cx="4476375" cy="3575862"/>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 presetSubtype="0">
                                  <p:stCondLst>
                                    <p:cond delay="0"/>
                                  </p:stCondLst>
                                  <p:childTnLst>
                                    <p:set>
                                      <p:cBhvr>
                                        <p:cTn dur="1" fill="hold">
                                          <p:stCondLst>
                                            <p:cond delay="0"/>
                                          </p:stCondLst>
                                        </p:cTn>
                                        <p:tgtEl>
                                          <p:spTgt spid="17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5"/>
          <p:cNvSpPr txBox="1"/>
          <p:nvPr>
            <p:ph type="title"/>
          </p:nvPr>
        </p:nvSpPr>
        <p:spPr>
          <a:xfrm>
            <a:off x="250500" y="108057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You can…</a:t>
            </a:r>
            <a:endParaRPr/>
          </a:p>
        </p:txBody>
      </p:sp>
      <p:sp>
        <p:nvSpPr>
          <p:cNvPr id="183" name="Google Shape;183;p35"/>
          <p:cNvSpPr txBox="1"/>
          <p:nvPr/>
        </p:nvSpPr>
        <p:spPr>
          <a:xfrm>
            <a:off x="484625" y="1716125"/>
            <a:ext cx="4049100" cy="49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Explore new applications</a:t>
            </a:r>
            <a:endParaRPr sz="1800">
              <a:solidFill>
                <a:schemeClr val="dk1"/>
              </a:solidFill>
            </a:endParaRPr>
          </a:p>
        </p:txBody>
      </p:sp>
      <p:sp>
        <p:nvSpPr>
          <p:cNvPr id="184" name="Google Shape;184;p35"/>
          <p:cNvSpPr txBox="1"/>
          <p:nvPr/>
        </p:nvSpPr>
        <p:spPr>
          <a:xfrm>
            <a:off x="522900" y="2092950"/>
            <a:ext cx="4049100" cy="1741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sz="1800">
                <a:solidFill>
                  <a:schemeClr val="dk1"/>
                </a:solidFill>
              </a:rPr>
              <a:t>Home Assistant</a:t>
            </a:r>
            <a:endParaRPr sz="1800">
              <a:solidFill>
                <a:schemeClr val="dk1"/>
              </a:solidFill>
            </a:endParaRPr>
          </a:p>
          <a:p>
            <a:pPr indent="0" lvl="0" marL="457200" rtl="0" algn="l">
              <a:spcBef>
                <a:spcPts val="0"/>
              </a:spcBef>
              <a:spcAft>
                <a:spcPts val="0"/>
              </a:spcAft>
              <a:buNone/>
            </a:pPr>
            <a:r>
              <a:rPr lang="en" sz="700" u="sng">
                <a:solidFill>
                  <a:schemeClr val="hlink"/>
                </a:solidFill>
                <a:hlinkClick r:id="rId3"/>
              </a:rPr>
              <a:t>https://hub.docker.com/r/homeassistant/amd64-addon-mosquitto</a:t>
            </a:r>
            <a:endParaRPr sz="700">
              <a:solidFill>
                <a:schemeClr val="dk2"/>
              </a:solidFill>
            </a:endParaRPr>
          </a:p>
          <a:p>
            <a:pPr indent="-342900" lvl="0" marL="457200" rtl="0" algn="l">
              <a:spcBef>
                <a:spcPts val="0"/>
              </a:spcBef>
              <a:spcAft>
                <a:spcPts val="0"/>
              </a:spcAft>
              <a:buClr>
                <a:schemeClr val="dk1"/>
              </a:buClr>
              <a:buSzPts val="1800"/>
              <a:buChar char="●"/>
            </a:pPr>
            <a:r>
              <a:rPr lang="en" sz="1800">
                <a:solidFill>
                  <a:schemeClr val="dk1"/>
                </a:solidFill>
              </a:rPr>
              <a:t>Plex</a:t>
            </a:r>
            <a:endParaRPr sz="1800">
              <a:solidFill>
                <a:schemeClr val="dk1"/>
              </a:solidFill>
            </a:endParaRPr>
          </a:p>
          <a:p>
            <a:pPr indent="0" lvl="0" marL="457200" rtl="0" algn="l">
              <a:spcBef>
                <a:spcPts val="0"/>
              </a:spcBef>
              <a:spcAft>
                <a:spcPts val="0"/>
              </a:spcAft>
              <a:buNone/>
            </a:pPr>
            <a:r>
              <a:rPr lang="en" sz="700" u="sng">
                <a:solidFill>
                  <a:schemeClr val="hlink"/>
                </a:solidFill>
                <a:hlinkClick r:id="rId4"/>
              </a:rPr>
              <a:t>https://hub.docker.com/r/linuxserver/plex</a:t>
            </a:r>
            <a:endParaRPr sz="700">
              <a:solidFill>
                <a:schemeClr val="dk2"/>
              </a:solidFill>
            </a:endParaRPr>
          </a:p>
          <a:p>
            <a:pPr indent="-342900" lvl="0" marL="457200" rtl="0" algn="l">
              <a:spcBef>
                <a:spcPts val="0"/>
              </a:spcBef>
              <a:spcAft>
                <a:spcPts val="0"/>
              </a:spcAft>
              <a:buClr>
                <a:schemeClr val="dk1"/>
              </a:buClr>
              <a:buSzPts val="1800"/>
              <a:buChar char="●"/>
            </a:pPr>
            <a:r>
              <a:rPr lang="en" sz="1800">
                <a:solidFill>
                  <a:schemeClr val="dk1"/>
                </a:solidFill>
              </a:rPr>
              <a:t>Nextcloud</a:t>
            </a:r>
            <a:endParaRPr sz="1800">
              <a:solidFill>
                <a:schemeClr val="dk1"/>
              </a:solidFill>
            </a:endParaRPr>
          </a:p>
          <a:p>
            <a:pPr indent="0" lvl="0" marL="457200" rtl="0" algn="l">
              <a:spcBef>
                <a:spcPts val="0"/>
              </a:spcBef>
              <a:spcAft>
                <a:spcPts val="0"/>
              </a:spcAft>
              <a:buNone/>
            </a:pPr>
            <a:r>
              <a:rPr lang="en" sz="700" u="sng">
                <a:solidFill>
                  <a:schemeClr val="hlink"/>
                </a:solidFill>
                <a:hlinkClick r:id="rId5"/>
              </a:rPr>
              <a:t>https://hub.docker.com/_/nextcloud</a:t>
            </a:r>
            <a:endParaRPr sz="700">
              <a:solidFill>
                <a:schemeClr val="dk2"/>
              </a:solidFill>
            </a:endParaRPr>
          </a:p>
          <a:p>
            <a:pPr indent="-342900" lvl="0" marL="457200" rtl="0" algn="l">
              <a:spcBef>
                <a:spcPts val="0"/>
              </a:spcBef>
              <a:spcAft>
                <a:spcPts val="0"/>
              </a:spcAft>
              <a:buClr>
                <a:schemeClr val="dk1"/>
              </a:buClr>
              <a:buSzPts val="1800"/>
              <a:buChar char="●"/>
            </a:pPr>
            <a:r>
              <a:rPr lang="en" sz="1800">
                <a:solidFill>
                  <a:schemeClr val="dk1"/>
                </a:solidFill>
              </a:rPr>
              <a:t>Gitlab</a:t>
            </a:r>
            <a:endParaRPr sz="1800">
              <a:solidFill>
                <a:schemeClr val="dk1"/>
              </a:solidFill>
            </a:endParaRPr>
          </a:p>
          <a:p>
            <a:pPr indent="0" lvl="0" marL="457200" rtl="0" algn="l">
              <a:spcBef>
                <a:spcPts val="0"/>
              </a:spcBef>
              <a:spcAft>
                <a:spcPts val="0"/>
              </a:spcAft>
              <a:buNone/>
            </a:pPr>
            <a:r>
              <a:rPr lang="en" sz="700" u="sng">
                <a:solidFill>
                  <a:schemeClr val="hlink"/>
                </a:solidFill>
                <a:hlinkClick r:id="rId6"/>
              </a:rPr>
              <a:t>https://docs.gitlab.com/ee/install/docker.html</a:t>
            </a:r>
            <a:endParaRPr sz="700">
              <a:solidFill>
                <a:schemeClr val="dk2"/>
              </a:solidFill>
            </a:endParaRPr>
          </a:p>
        </p:txBody>
      </p:sp>
      <p:sp>
        <p:nvSpPr>
          <p:cNvPr id="185" name="Google Shape;185;p35"/>
          <p:cNvSpPr txBox="1"/>
          <p:nvPr/>
        </p:nvSpPr>
        <p:spPr>
          <a:xfrm>
            <a:off x="4783200" y="1716125"/>
            <a:ext cx="4049100" cy="86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Explore new languages</a:t>
            </a:r>
            <a:endParaRPr sz="1800">
              <a:solidFill>
                <a:schemeClr val="dk1"/>
              </a:solidFill>
            </a:endParaRPr>
          </a:p>
        </p:txBody>
      </p:sp>
      <p:sp>
        <p:nvSpPr>
          <p:cNvPr id="186" name="Google Shape;186;p35"/>
          <p:cNvSpPr txBox="1"/>
          <p:nvPr/>
        </p:nvSpPr>
        <p:spPr>
          <a:xfrm>
            <a:off x="4783200" y="2092954"/>
            <a:ext cx="4049100" cy="1741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sz="1800">
                <a:solidFill>
                  <a:schemeClr val="dk1"/>
                </a:solidFill>
              </a:rPr>
              <a:t>Javascript</a:t>
            </a:r>
            <a:endParaRPr sz="1800">
              <a:solidFill>
                <a:schemeClr val="dk1"/>
              </a:solidFill>
            </a:endParaRPr>
          </a:p>
          <a:p>
            <a:pPr indent="0" lvl="0" marL="457200" rtl="0" algn="l">
              <a:spcBef>
                <a:spcPts val="0"/>
              </a:spcBef>
              <a:spcAft>
                <a:spcPts val="0"/>
              </a:spcAft>
              <a:buNone/>
            </a:pPr>
            <a:r>
              <a:rPr lang="en" sz="700" u="sng">
                <a:solidFill>
                  <a:schemeClr val="hlink"/>
                </a:solidFill>
                <a:hlinkClick r:id="rId7"/>
              </a:rPr>
              <a:t>https://hub.docker.com/_/node</a:t>
            </a:r>
            <a:endParaRPr sz="700">
              <a:solidFill>
                <a:schemeClr val="dk2"/>
              </a:solidFill>
            </a:endParaRPr>
          </a:p>
          <a:p>
            <a:pPr indent="-342900" lvl="0" marL="457200" rtl="0" algn="l">
              <a:spcBef>
                <a:spcPts val="0"/>
              </a:spcBef>
              <a:spcAft>
                <a:spcPts val="0"/>
              </a:spcAft>
              <a:buClr>
                <a:schemeClr val="dk1"/>
              </a:buClr>
              <a:buSzPts val="1800"/>
              <a:buChar char="●"/>
            </a:pPr>
            <a:r>
              <a:rPr lang="en" sz="1800">
                <a:solidFill>
                  <a:schemeClr val="dk1"/>
                </a:solidFill>
              </a:rPr>
              <a:t>Perl</a:t>
            </a:r>
            <a:endParaRPr sz="1800">
              <a:solidFill>
                <a:schemeClr val="dk1"/>
              </a:solidFill>
            </a:endParaRPr>
          </a:p>
          <a:p>
            <a:pPr indent="0" lvl="0" marL="457200" rtl="0" algn="l">
              <a:spcBef>
                <a:spcPts val="0"/>
              </a:spcBef>
              <a:spcAft>
                <a:spcPts val="0"/>
              </a:spcAft>
              <a:buNone/>
            </a:pPr>
            <a:r>
              <a:rPr lang="en" sz="700" u="sng">
                <a:solidFill>
                  <a:schemeClr val="hlink"/>
                </a:solidFill>
                <a:hlinkClick r:id="rId8"/>
              </a:rPr>
              <a:t>https://hub.docker.com/_/perl</a:t>
            </a:r>
            <a:endParaRPr sz="700">
              <a:solidFill>
                <a:schemeClr val="dk2"/>
              </a:solidFill>
            </a:endParaRPr>
          </a:p>
          <a:p>
            <a:pPr indent="-342900" lvl="0" marL="457200" rtl="0" algn="l">
              <a:spcBef>
                <a:spcPts val="0"/>
              </a:spcBef>
              <a:spcAft>
                <a:spcPts val="0"/>
              </a:spcAft>
              <a:buClr>
                <a:schemeClr val="dk1"/>
              </a:buClr>
              <a:buSzPts val="1800"/>
              <a:buChar char="●"/>
            </a:pPr>
            <a:r>
              <a:rPr lang="en" sz="1800">
                <a:solidFill>
                  <a:schemeClr val="dk1"/>
                </a:solidFill>
              </a:rPr>
              <a:t>Python</a:t>
            </a:r>
            <a:endParaRPr sz="1800">
              <a:solidFill>
                <a:schemeClr val="dk1"/>
              </a:solidFill>
            </a:endParaRPr>
          </a:p>
          <a:p>
            <a:pPr indent="0" lvl="0" marL="457200" rtl="0" algn="l">
              <a:spcBef>
                <a:spcPts val="0"/>
              </a:spcBef>
              <a:spcAft>
                <a:spcPts val="0"/>
              </a:spcAft>
              <a:buNone/>
            </a:pPr>
            <a:r>
              <a:rPr lang="en" sz="700" u="sng">
                <a:solidFill>
                  <a:schemeClr val="hlink"/>
                </a:solidFill>
                <a:hlinkClick r:id="rId9"/>
              </a:rPr>
              <a:t>https://hub.docker.com/_/python</a:t>
            </a:r>
            <a:endParaRPr sz="700">
              <a:solidFill>
                <a:schemeClr val="dk2"/>
              </a:solidFill>
            </a:endParaRPr>
          </a:p>
          <a:p>
            <a:pPr indent="-342900" lvl="0" marL="457200" rtl="0" algn="l">
              <a:spcBef>
                <a:spcPts val="0"/>
              </a:spcBef>
              <a:spcAft>
                <a:spcPts val="0"/>
              </a:spcAft>
              <a:buClr>
                <a:schemeClr val="dk1"/>
              </a:buClr>
              <a:buSzPts val="1800"/>
              <a:buChar char="●"/>
            </a:pPr>
            <a:r>
              <a:rPr lang="en" sz="1800">
                <a:solidFill>
                  <a:schemeClr val="dk1"/>
                </a:solidFill>
              </a:rPr>
              <a:t>Haskell</a:t>
            </a:r>
            <a:endParaRPr sz="1800">
              <a:solidFill>
                <a:schemeClr val="dk1"/>
              </a:solidFill>
            </a:endParaRPr>
          </a:p>
          <a:p>
            <a:pPr indent="0" lvl="0" marL="457200" rtl="0" algn="l">
              <a:spcBef>
                <a:spcPts val="0"/>
              </a:spcBef>
              <a:spcAft>
                <a:spcPts val="0"/>
              </a:spcAft>
              <a:buNone/>
            </a:pPr>
            <a:r>
              <a:rPr lang="en" sz="700" u="sng">
                <a:solidFill>
                  <a:schemeClr val="hlink"/>
                </a:solidFill>
                <a:hlinkClick r:id="rId10"/>
              </a:rPr>
              <a:t>https://hub.docker.com/_/haskell</a:t>
            </a:r>
            <a:endParaRPr sz="700">
              <a:solidFill>
                <a:schemeClr val="dk2"/>
              </a:solidFill>
            </a:endParaRPr>
          </a:p>
          <a:p>
            <a:pPr indent="0" lvl="0" marL="0" rtl="0" algn="l">
              <a:spcBef>
                <a:spcPts val="0"/>
              </a:spcBef>
              <a:spcAft>
                <a:spcPts val="0"/>
              </a:spcAft>
              <a:buNone/>
            </a:pPr>
            <a:r>
              <a:t/>
            </a:r>
            <a:endParaRPr sz="1800">
              <a:solidFill>
                <a:schemeClr val="dk2"/>
              </a:solidFill>
            </a:endParaRPr>
          </a:p>
        </p:txBody>
      </p:sp>
      <p:sp>
        <p:nvSpPr>
          <p:cNvPr id="187" name="Google Shape;187;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is Docker?</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8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8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is Docker?</a:t>
            </a:r>
            <a:endParaRPr/>
          </a:p>
        </p:txBody>
      </p:sp>
      <p:sp>
        <p:nvSpPr>
          <p:cNvPr id="193" name="Google Shape;193;p36"/>
          <p:cNvSpPr txBox="1"/>
          <p:nvPr/>
        </p:nvSpPr>
        <p:spPr>
          <a:xfrm>
            <a:off x="446700" y="1140475"/>
            <a:ext cx="8250600" cy="91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500">
                <a:solidFill>
                  <a:schemeClr val="dk1"/>
                </a:solidFill>
              </a:rPr>
              <a:t>You can d</a:t>
            </a:r>
            <a:r>
              <a:rPr lang="en" sz="2500">
                <a:solidFill>
                  <a:schemeClr val="dk1"/>
                </a:solidFill>
              </a:rPr>
              <a:t>o shenanigans like…</a:t>
            </a:r>
            <a:endParaRPr sz="2500">
              <a:solidFill>
                <a:schemeClr val="dk1"/>
              </a:solidFill>
            </a:endParaRPr>
          </a:p>
        </p:txBody>
      </p:sp>
      <p:sp>
        <p:nvSpPr>
          <p:cNvPr id="194" name="Google Shape;194;p36"/>
          <p:cNvSpPr txBox="1"/>
          <p:nvPr/>
        </p:nvSpPr>
        <p:spPr>
          <a:xfrm>
            <a:off x="665400" y="1695575"/>
            <a:ext cx="8166900" cy="2077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sz="1800">
                <a:solidFill>
                  <a:schemeClr val="dk1"/>
                </a:solidFill>
              </a:rPr>
              <a:t>Drastically decrease rust binary compilation times</a:t>
            </a:r>
            <a:endParaRPr sz="1800">
              <a:solidFill>
                <a:schemeClr val="dk1"/>
              </a:solidFill>
            </a:endParaRPr>
          </a:p>
          <a:p>
            <a:pPr indent="0" lvl="0" marL="457200" rtl="0" algn="l">
              <a:spcBef>
                <a:spcPts val="0"/>
              </a:spcBef>
              <a:spcAft>
                <a:spcPts val="0"/>
              </a:spcAft>
              <a:buNone/>
            </a:pPr>
            <a:r>
              <a:rPr lang="en" sz="700" u="sng">
                <a:solidFill>
                  <a:schemeClr val="hlink"/>
                </a:solidFill>
                <a:hlinkClick r:id="rId3"/>
              </a:rPr>
              <a:t>https://github.com/LukeMathWalker/cargo-chef</a:t>
            </a:r>
            <a:endParaRPr sz="700">
              <a:solidFill>
                <a:schemeClr val="dk2"/>
              </a:solidFill>
            </a:endParaRPr>
          </a:p>
          <a:p>
            <a:pPr indent="-342900" lvl="0" marL="457200" rtl="0" algn="l">
              <a:spcBef>
                <a:spcPts val="0"/>
              </a:spcBef>
              <a:spcAft>
                <a:spcPts val="0"/>
              </a:spcAft>
              <a:buClr>
                <a:schemeClr val="dk1"/>
              </a:buClr>
              <a:buSzPts val="1800"/>
              <a:buChar char="●"/>
            </a:pPr>
            <a:r>
              <a:rPr lang="en" sz="1800">
                <a:solidFill>
                  <a:schemeClr val="dk1"/>
                </a:solidFill>
              </a:rPr>
              <a:t>Create devops “pipelines” to increase product stability</a:t>
            </a:r>
            <a:endParaRPr sz="1800">
              <a:solidFill>
                <a:schemeClr val="dk1"/>
              </a:solidFill>
            </a:endParaRPr>
          </a:p>
          <a:p>
            <a:pPr indent="0" lvl="0" marL="457200" rtl="0" algn="l">
              <a:spcBef>
                <a:spcPts val="0"/>
              </a:spcBef>
              <a:spcAft>
                <a:spcPts val="0"/>
              </a:spcAft>
              <a:buNone/>
            </a:pPr>
            <a:r>
              <a:rPr lang="en" sz="700" u="sng">
                <a:solidFill>
                  <a:schemeClr val="hlink"/>
                </a:solidFill>
                <a:hlinkClick r:id="rId4"/>
              </a:rPr>
              <a:t>https://docs.github.com/en/actions/using-jobs/running-jobs-in-a-container</a:t>
            </a:r>
            <a:endParaRPr sz="700">
              <a:solidFill>
                <a:schemeClr val="dk2"/>
              </a:solidFill>
            </a:endParaRPr>
          </a:p>
          <a:p>
            <a:pPr indent="-342900" lvl="0" marL="457200" rtl="0" algn="l">
              <a:spcBef>
                <a:spcPts val="0"/>
              </a:spcBef>
              <a:spcAft>
                <a:spcPts val="0"/>
              </a:spcAft>
              <a:buClr>
                <a:schemeClr val="dk1"/>
              </a:buClr>
              <a:buSzPts val="1800"/>
              <a:buChar char="●"/>
            </a:pPr>
            <a:r>
              <a:rPr lang="en" sz="1800">
                <a:solidFill>
                  <a:schemeClr val="dk1"/>
                </a:solidFill>
              </a:rPr>
              <a:t>Easily scale applications horizontally instead of vertically</a:t>
            </a:r>
            <a:endParaRPr sz="1800">
              <a:solidFill>
                <a:schemeClr val="dk1"/>
              </a:solidFill>
            </a:endParaRPr>
          </a:p>
          <a:p>
            <a:pPr indent="0" lvl="0" marL="457200" rtl="0" algn="l">
              <a:spcBef>
                <a:spcPts val="0"/>
              </a:spcBef>
              <a:spcAft>
                <a:spcPts val="0"/>
              </a:spcAft>
              <a:buNone/>
            </a:pPr>
            <a:r>
              <a:rPr lang="en" sz="700" u="sng">
                <a:solidFill>
                  <a:schemeClr val="hlink"/>
                </a:solidFill>
                <a:hlinkClick r:id="rId5"/>
              </a:rPr>
              <a:t>https://kubernetes.io/</a:t>
            </a:r>
            <a:endParaRPr sz="7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Let’s really talk Docker</a:t>
            </a:r>
            <a:endParaRPr/>
          </a:p>
        </p:txBody>
      </p:sp>
      <p:sp>
        <p:nvSpPr>
          <p:cNvPr id="200" name="Google Shape;200;p37"/>
          <p:cNvSpPr txBox="1"/>
          <p:nvPr/>
        </p:nvSpPr>
        <p:spPr>
          <a:xfrm>
            <a:off x="398000" y="1186375"/>
            <a:ext cx="3712200" cy="4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Important Keywords</a:t>
            </a:r>
            <a:endParaRPr sz="1800">
              <a:solidFill>
                <a:schemeClr val="dk1"/>
              </a:solidFill>
            </a:endParaRPr>
          </a:p>
        </p:txBody>
      </p:sp>
      <p:sp>
        <p:nvSpPr>
          <p:cNvPr id="201" name="Google Shape;201;p37"/>
          <p:cNvSpPr txBox="1"/>
          <p:nvPr/>
        </p:nvSpPr>
        <p:spPr>
          <a:xfrm>
            <a:off x="4572000" y="1213225"/>
            <a:ext cx="3349800" cy="405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solidFill>
                  <a:schemeClr val="dk1"/>
                </a:solidFill>
              </a:rPr>
              <a:t>Important Commands</a:t>
            </a:r>
            <a:endParaRPr sz="1800">
              <a:solidFill>
                <a:schemeClr val="dk1"/>
              </a:solidFill>
            </a:endParaRPr>
          </a:p>
        </p:txBody>
      </p:sp>
      <p:sp>
        <p:nvSpPr>
          <p:cNvPr id="202" name="Google Shape;202;p37"/>
          <p:cNvSpPr txBox="1"/>
          <p:nvPr/>
        </p:nvSpPr>
        <p:spPr>
          <a:xfrm>
            <a:off x="311700" y="1752775"/>
            <a:ext cx="3605100" cy="1507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sz="1800">
                <a:solidFill>
                  <a:schemeClr val="dk1"/>
                </a:solidFill>
              </a:rPr>
              <a:t>FROM</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COPY</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RUN</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CMD</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ENTRYPOINT</a:t>
            </a:r>
            <a:endParaRPr sz="1800">
              <a:solidFill>
                <a:schemeClr val="dk1"/>
              </a:solidFill>
            </a:endParaRPr>
          </a:p>
        </p:txBody>
      </p:sp>
      <p:sp>
        <p:nvSpPr>
          <p:cNvPr id="203" name="Google Shape;203;p37"/>
          <p:cNvSpPr txBox="1"/>
          <p:nvPr/>
        </p:nvSpPr>
        <p:spPr>
          <a:xfrm>
            <a:off x="5146726" y="1752775"/>
            <a:ext cx="2475900" cy="17988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lang="en" sz="1800">
                <a:solidFill>
                  <a:schemeClr val="dk1"/>
                </a:solidFill>
              </a:rPr>
              <a:t>docker ps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d</a:t>
            </a:r>
            <a:r>
              <a:rPr lang="en" sz="1800">
                <a:solidFill>
                  <a:schemeClr val="dk1"/>
                </a:solidFill>
              </a:rPr>
              <a:t>ocker run</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d</a:t>
            </a:r>
            <a:r>
              <a:rPr lang="en" sz="1800">
                <a:solidFill>
                  <a:schemeClr val="dk1"/>
                </a:solidFill>
              </a:rPr>
              <a:t>ocker stop</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d</a:t>
            </a:r>
            <a:r>
              <a:rPr lang="en" sz="1800">
                <a:solidFill>
                  <a:schemeClr val="dk1"/>
                </a:solidFill>
              </a:rPr>
              <a:t>ocker rm</a:t>
            </a:r>
            <a:endParaRPr sz="18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Let’s really talk Docker</a:t>
            </a:r>
            <a:endParaRPr/>
          </a:p>
        </p:txBody>
      </p:sp>
      <p:sp>
        <p:nvSpPr>
          <p:cNvPr id="209" name="Google Shape;209;p38"/>
          <p:cNvSpPr txBox="1"/>
          <p:nvPr/>
        </p:nvSpPr>
        <p:spPr>
          <a:xfrm>
            <a:off x="398000" y="1186375"/>
            <a:ext cx="3712200" cy="45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Docker Compose</a:t>
            </a:r>
            <a:endParaRPr sz="18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Resources</a:t>
            </a:r>
            <a:endParaRPr/>
          </a:p>
        </p:txBody>
      </p:sp>
      <p:sp>
        <p:nvSpPr>
          <p:cNvPr id="215" name="Google Shape;215;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Docker Hub:</a:t>
            </a:r>
            <a:r>
              <a:rPr lang="en"/>
              <a:t> </a:t>
            </a:r>
            <a:r>
              <a:rPr lang="en" u="sng">
                <a:solidFill>
                  <a:schemeClr val="hlink"/>
                </a:solidFill>
                <a:hlinkClick r:id="rId3"/>
              </a:rPr>
              <a:t>https://hub.docker.com</a:t>
            </a:r>
            <a:endParaRPr/>
          </a:p>
          <a:p>
            <a:pPr indent="0" lvl="0" marL="0" rtl="0" algn="l">
              <a:spcBef>
                <a:spcPts val="1200"/>
              </a:spcBef>
              <a:spcAft>
                <a:spcPts val="0"/>
              </a:spcAft>
              <a:buNone/>
            </a:pPr>
            <a:r>
              <a:rPr lang="en">
                <a:solidFill>
                  <a:schemeClr val="dk1"/>
                </a:solidFill>
              </a:rPr>
              <a:t>Github Link:</a:t>
            </a:r>
            <a:r>
              <a:rPr lang="en"/>
              <a:t> </a:t>
            </a:r>
            <a:r>
              <a:rPr lang="en" u="sng">
                <a:solidFill>
                  <a:schemeClr val="hlink"/>
                </a:solidFill>
                <a:hlinkClick r:id="rId4"/>
              </a:rPr>
              <a:t>https://github.com/miversen33/docker-tut</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virtualization</a:t>
            </a:r>
            <a:endParaRPr/>
          </a:p>
        </p:txBody>
      </p:sp>
      <p:sp>
        <p:nvSpPr>
          <p:cNvPr id="67" name="Google Shape;67;p15"/>
          <p:cNvSpPr txBox="1"/>
          <p:nvPr/>
        </p:nvSpPr>
        <p:spPr>
          <a:xfrm>
            <a:off x="4119375" y="1152475"/>
            <a:ext cx="45747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1"/>
                </a:solidFill>
              </a:rPr>
              <a:t>Containers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Virtualizes nothing (technically)</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Useful for generic testing and development</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Great for reproducible builds</a:t>
            </a:r>
            <a:endParaRPr sz="1800">
              <a:solidFill>
                <a:schemeClr val="dk1"/>
              </a:solidFill>
            </a:endParaRPr>
          </a:p>
        </p:txBody>
      </p:sp>
      <p:sp>
        <p:nvSpPr>
          <p:cNvPr id="68" name="Google Shape;68;p15"/>
          <p:cNvSpPr txBox="1"/>
          <p:nvPr/>
        </p:nvSpPr>
        <p:spPr>
          <a:xfrm>
            <a:off x="455175" y="1152475"/>
            <a:ext cx="3664200" cy="200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rPr>
              <a:t>Virtual Machines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Virtualizes the entire hardware stack (mostly)</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Useful for specialized testing or for long running “servers”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Great for load sharing</a:t>
            </a:r>
            <a:endParaRPr sz="18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pic>
        <p:nvPicPr>
          <p:cNvPr id="73" name="Google Shape;73;p16"/>
          <p:cNvPicPr preferRelativeResize="0"/>
          <p:nvPr/>
        </p:nvPicPr>
        <p:blipFill>
          <a:blip r:embed="rId3">
            <a:alphaModFix/>
          </a:blip>
          <a:stretch>
            <a:fillRect/>
          </a:stretch>
        </p:blipFill>
        <p:spPr>
          <a:xfrm>
            <a:off x="2190750" y="1233488"/>
            <a:ext cx="4762500" cy="2676525"/>
          </a:xfrm>
          <a:prstGeom prst="rect">
            <a:avLst/>
          </a:prstGeom>
          <a:noFill/>
          <a:ln>
            <a:noFill/>
          </a:ln>
        </p:spPr>
      </p:pic>
      <p:sp>
        <p:nvSpPr>
          <p:cNvPr id="74" name="Google Shape;74;p16"/>
          <p:cNvSpPr txBox="1"/>
          <p:nvPr/>
        </p:nvSpPr>
        <p:spPr>
          <a:xfrm>
            <a:off x="0" y="4931100"/>
            <a:ext cx="2617200" cy="21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dk1"/>
                </a:solidFill>
              </a:rPr>
              <a:t>Source:</a:t>
            </a:r>
            <a:r>
              <a:rPr lang="en" sz="700"/>
              <a:t> </a:t>
            </a:r>
            <a:r>
              <a:rPr lang="en" sz="700" u="sng">
                <a:solidFill>
                  <a:schemeClr val="hlink"/>
                </a:solidFill>
                <a:hlinkClick r:id="rId4"/>
              </a:rPr>
              <a:t>https://www.youtube.com/watch?v=-XMaEfJOGJg</a:t>
            </a:r>
            <a:endParaRPr sz="7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pic>
        <p:nvPicPr>
          <p:cNvPr id="79" name="Google Shape;79;p17"/>
          <p:cNvPicPr preferRelativeResize="0"/>
          <p:nvPr/>
        </p:nvPicPr>
        <p:blipFill>
          <a:blip r:embed="rId3">
            <a:alphaModFix/>
          </a:blip>
          <a:stretch>
            <a:fillRect/>
          </a:stretch>
        </p:blipFill>
        <p:spPr>
          <a:xfrm>
            <a:off x="1524000" y="152400"/>
            <a:ext cx="6096000" cy="4838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If you’re a nerd…</a:t>
            </a:r>
            <a:endParaRPr/>
          </a:p>
        </p:txBody>
      </p:sp>
      <p:sp>
        <p:nvSpPr>
          <p:cNvPr id="85" name="Google Shape;85;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chemeClr val="dk1"/>
                </a:solidFill>
              </a:rPr>
              <a:t>History of Virtualization Development: </a:t>
            </a:r>
            <a:r>
              <a:rPr lang="en" u="sng">
                <a:solidFill>
                  <a:schemeClr val="hlink"/>
                </a:solidFill>
                <a:hlinkClick r:id="rId3"/>
              </a:rPr>
              <a:t>https://en.wikipedia.org/wiki/Timeline_of_virtualization_development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Time Shared Operating System</a:t>
            </a:r>
            <a:endParaRPr/>
          </a:p>
        </p:txBody>
      </p:sp>
      <p:pic>
        <p:nvPicPr>
          <p:cNvPr id="91" name="Google Shape;91;p19"/>
          <p:cNvPicPr preferRelativeResize="0"/>
          <p:nvPr/>
        </p:nvPicPr>
        <p:blipFill>
          <a:blip r:embed="rId3">
            <a:alphaModFix/>
          </a:blip>
          <a:stretch>
            <a:fillRect/>
          </a:stretch>
        </p:blipFill>
        <p:spPr>
          <a:xfrm>
            <a:off x="1255175" y="1071525"/>
            <a:ext cx="6633638" cy="3820975"/>
          </a:xfrm>
          <a:prstGeom prst="rect">
            <a:avLst/>
          </a:prstGeom>
          <a:noFill/>
          <a:ln>
            <a:noFill/>
          </a:ln>
        </p:spPr>
      </p:pic>
      <p:sp>
        <p:nvSpPr>
          <p:cNvPr id="92" name="Google Shape;92;p19"/>
          <p:cNvSpPr txBox="1"/>
          <p:nvPr/>
        </p:nvSpPr>
        <p:spPr>
          <a:xfrm>
            <a:off x="0" y="4892500"/>
            <a:ext cx="3148200" cy="25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700">
                <a:solidFill>
                  <a:schemeClr val="dk1"/>
                </a:solidFill>
              </a:rPr>
              <a:t>Source:</a:t>
            </a:r>
            <a:r>
              <a:rPr lang="en" sz="700">
                <a:solidFill>
                  <a:schemeClr val="dk2"/>
                </a:solidFill>
              </a:rPr>
              <a:t> </a:t>
            </a:r>
            <a:r>
              <a:rPr lang="en" sz="700" u="sng">
                <a:solidFill>
                  <a:schemeClr val="hlink"/>
                </a:solidFill>
                <a:hlinkClick r:id="rId4"/>
              </a:rPr>
              <a:t>https://byjus.com/gate/time-sharing-operating-system-notes/</a:t>
            </a:r>
            <a:endParaRPr sz="7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20"/>
          <p:cNvPicPr preferRelativeResize="0"/>
          <p:nvPr/>
        </p:nvPicPr>
        <p:blipFill>
          <a:blip r:embed="rId3">
            <a:alphaModFix/>
          </a:blip>
          <a:stretch>
            <a:fillRect/>
          </a:stretch>
        </p:blipFill>
        <p:spPr>
          <a:xfrm>
            <a:off x="0" y="-1002675"/>
            <a:ext cx="4838702" cy="4838702"/>
          </a:xfrm>
          <a:prstGeom prst="rect">
            <a:avLst/>
          </a:prstGeom>
          <a:noFill/>
          <a:ln>
            <a:noFill/>
          </a:ln>
        </p:spPr>
      </p:pic>
      <p:pic>
        <p:nvPicPr>
          <p:cNvPr id="98" name="Google Shape;98;p20"/>
          <p:cNvPicPr preferRelativeResize="0"/>
          <p:nvPr/>
        </p:nvPicPr>
        <p:blipFill>
          <a:blip r:embed="rId4">
            <a:alphaModFix/>
          </a:blip>
          <a:stretch>
            <a:fillRect/>
          </a:stretch>
        </p:blipFill>
        <p:spPr>
          <a:xfrm>
            <a:off x="4922227" y="1323475"/>
            <a:ext cx="4000497" cy="26669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21"/>
          <p:cNvPicPr preferRelativeResize="0"/>
          <p:nvPr/>
        </p:nvPicPr>
        <p:blipFill>
          <a:blip r:embed="rId3">
            <a:alphaModFix/>
          </a:blip>
          <a:stretch>
            <a:fillRect/>
          </a:stretch>
        </p:blipFill>
        <p:spPr>
          <a:xfrm>
            <a:off x="1725700" y="152400"/>
            <a:ext cx="5692590" cy="483870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